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7" r:id="rId2"/>
    <p:sldId id="260" r:id="rId3"/>
    <p:sldId id="264" r:id="rId4"/>
  </p:sldIdLst>
  <p:sldSz cx="25199975" cy="35999738"/>
  <p:notesSz cx="6858000" cy="9144000"/>
  <p:defaultTextStyle>
    <a:defPPr>
      <a:defRPr lang="en-US"/>
    </a:defPPr>
    <a:lvl1pPr marL="0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802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605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407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1209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4012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814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9616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2418" algn="l" defTabSz="382802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0"/>
    <a:srgbClr val="CBD10F"/>
    <a:srgbClr val="CBD00F"/>
    <a:srgbClr val="BEC2D0"/>
    <a:srgbClr val="CEC0AE"/>
    <a:srgbClr val="88CDD3"/>
    <a:srgbClr val="A1DAF8"/>
    <a:srgbClr val="8BADDC"/>
    <a:srgbClr val="BC9AC8"/>
    <a:srgbClr val="84B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86228" autoAdjust="0"/>
  </p:normalViewPr>
  <p:slideViewPr>
    <p:cSldViewPr snapToGrid="0">
      <p:cViewPr varScale="1">
        <p:scale>
          <a:sx n="22" d="100"/>
          <a:sy n="22" d="100"/>
        </p:scale>
        <p:origin x="3684" y="42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B7B4-25A8-431A-9B21-73099D9ADCB6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8CC8-319D-4FB2-896B-8D17DD684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78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Vorlage ist für Poster im Format 1000 x 700 mm (Aushang im M-Gebäude)</a:t>
            </a:r>
          </a:p>
          <a:p>
            <a:r>
              <a:rPr lang="de-DE" dirty="0"/>
              <a:t>Für Z-Gebäude </a:t>
            </a:r>
            <a:r>
              <a:rPr lang="de-DE" dirty="0" err="1"/>
              <a:t>Postervorlage</a:t>
            </a:r>
            <a:r>
              <a:rPr lang="de-DE" dirty="0"/>
              <a:t> im Format DIN A1: 594 x 841 mm verwenden!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E8CC8-319D-4FB2-896B-8D17DD6847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9" y="5891628"/>
            <a:ext cx="21419978" cy="12533242"/>
          </a:xfrm>
        </p:spPr>
        <p:txBody>
          <a:bodyPr anchor="b"/>
          <a:lstStyle>
            <a:lvl1pPr algn="ctr">
              <a:defRPr sz="1653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200"/>
            <a:ext cx="18899982" cy="8691600"/>
          </a:xfrm>
        </p:spPr>
        <p:txBody>
          <a:bodyPr/>
          <a:lstStyle>
            <a:lvl1pPr marL="0" indent="0" algn="ctr">
              <a:buNone/>
              <a:defRPr sz="6614"/>
            </a:lvl1pPr>
            <a:lvl2pPr marL="1260002" indent="0" algn="ctr">
              <a:buNone/>
              <a:defRPr sz="5512"/>
            </a:lvl2pPr>
            <a:lvl3pPr marL="2520003" indent="0" algn="ctr">
              <a:buNone/>
              <a:defRPr sz="4961"/>
            </a:lvl3pPr>
            <a:lvl4pPr marL="3780005" indent="0" algn="ctr">
              <a:buNone/>
              <a:defRPr sz="4409"/>
            </a:lvl4pPr>
            <a:lvl5pPr marL="5040006" indent="0" algn="ctr">
              <a:buNone/>
              <a:defRPr sz="4409"/>
            </a:lvl5pPr>
            <a:lvl6pPr marL="6300008" indent="0" algn="ctr">
              <a:buNone/>
              <a:defRPr sz="4409"/>
            </a:lvl6pPr>
            <a:lvl7pPr marL="7560009" indent="0" algn="ctr">
              <a:buNone/>
              <a:defRPr sz="4409"/>
            </a:lvl7pPr>
            <a:lvl8pPr marL="8820011" indent="0" algn="ctr">
              <a:buNone/>
              <a:defRPr sz="4409"/>
            </a:lvl8pPr>
            <a:lvl9pPr marL="10080012" indent="0" algn="ctr">
              <a:buNone/>
              <a:defRPr sz="4409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9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33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4" y="1916653"/>
            <a:ext cx="5433744" cy="3050811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1" y="1916653"/>
            <a:ext cx="15986234" cy="3050811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4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2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8974947"/>
            <a:ext cx="21734978" cy="14974888"/>
          </a:xfrm>
        </p:spPr>
        <p:txBody>
          <a:bodyPr anchor="b"/>
          <a:lstStyle>
            <a:lvl1pPr>
              <a:defRPr sz="1653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24091503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60002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20003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8000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40006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300008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60009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2001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8001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0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9" y="9583264"/>
            <a:ext cx="10709990" cy="228415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90" cy="228415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9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60002" indent="0">
              <a:buNone/>
              <a:defRPr sz="5512" b="1"/>
            </a:lvl2pPr>
            <a:lvl3pPr marL="2520003" indent="0">
              <a:buNone/>
              <a:defRPr sz="4961" b="1"/>
            </a:lvl3pPr>
            <a:lvl4pPr marL="3780005" indent="0">
              <a:buNone/>
              <a:defRPr sz="4409" b="1"/>
            </a:lvl4pPr>
            <a:lvl5pPr marL="5040006" indent="0">
              <a:buNone/>
              <a:defRPr sz="4409" b="1"/>
            </a:lvl5pPr>
            <a:lvl6pPr marL="6300008" indent="0">
              <a:buNone/>
              <a:defRPr sz="4409" b="1"/>
            </a:lvl6pPr>
            <a:lvl7pPr marL="7560009" indent="0">
              <a:buNone/>
              <a:defRPr sz="4409" b="1"/>
            </a:lvl7pPr>
            <a:lvl8pPr marL="8820011" indent="0">
              <a:buNone/>
              <a:defRPr sz="4409" b="1"/>
            </a:lvl8pPr>
            <a:lvl9pPr marL="10080012" indent="0">
              <a:buNone/>
              <a:defRPr sz="440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6"/>
            <a:ext cx="10660769" cy="193415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8" y="8824939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60002" indent="0">
              <a:buNone/>
              <a:defRPr sz="5512" b="1"/>
            </a:lvl2pPr>
            <a:lvl3pPr marL="2520003" indent="0">
              <a:buNone/>
              <a:defRPr sz="4961" b="1"/>
            </a:lvl3pPr>
            <a:lvl4pPr marL="3780005" indent="0">
              <a:buNone/>
              <a:defRPr sz="4409" b="1"/>
            </a:lvl4pPr>
            <a:lvl5pPr marL="5040006" indent="0">
              <a:buNone/>
              <a:defRPr sz="4409" b="1"/>
            </a:lvl5pPr>
            <a:lvl6pPr marL="6300008" indent="0">
              <a:buNone/>
              <a:defRPr sz="4409" b="1"/>
            </a:lvl6pPr>
            <a:lvl7pPr marL="7560009" indent="0">
              <a:buNone/>
              <a:defRPr sz="4409" b="1"/>
            </a:lvl7pPr>
            <a:lvl8pPr marL="8820011" indent="0">
              <a:buNone/>
              <a:defRPr sz="4409" b="1"/>
            </a:lvl8pPr>
            <a:lvl9pPr marL="10080012" indent="0">
              <a:buNone/>
              <a:defRPr sz="440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8" y="13149906"/>
            <a:ext cx="10713272" cy="193415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7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3"/>
            <a:ext cx="8127647" cy="8399940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3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60002" indent="0">
              <a:buNone/>
              <a:defRPr sz="3858"/>
            </a:lvl2pPr>
            <a:lvl3pPr marL="2520003" indent="0">
              <a:buNone/>
              <a:defRPr sz="3307"/>
            </a:lvl3pPr>
            <a:lvl4pPr marL="3780005" indent="0">
              <a:buNone/>
              <a:defRPr sz="2757"/>
            </a:lvl4pPr>
            <a:lvl5pPr marL="5040006" indent="0">
              <a:buNone/>
              <a:defRPr sz="2757"/>
            </a:lvl5pPr>
            <a:lvl6pPr marL="6300008" indent="0">
              <a:buNone/>
              <a:defRPr sz="2757"/>
            </a:lvl6pPr>
            <a:lvl7pPr marL="7560009" indent="0">
              <a:buNone/>
              <a:defRPr sz="2757"/>
            </a:lvl7pPr>
            <a:lvl8pPr marL="8820011" indent="0">
              <a:buNone/>
              <a:defRPr sz="2757"/>
            </a:lvl8pPr>
            <a:lvl9pPr marL="10080012" indent="0">
              <a:buNone/>
              <a:defRPr sz="275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7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3"/>
            <a:ext cx="8127647" cy="8399940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3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60002" indent="0">
              <a:buNone/>
              <a:defRPr sz="7717"/>
            </a:lvl2pPr>
            <a:lvl3pPr marL="2520003" indent="0">
              <a:buNone/>
              <a:defRPr sz="6614"/>
            </a:lvl3pPr>
            <a:lvl4pPr marL="3780005" indent="0">
              <a:buNone/>
              <a:defRPr sz="5512"/>
            </a:lvl4pPr>
            <a:lvl5pPr marL="5040006" indent="0">
              <a:buNone/>
              <a:defRPr sz="5512"/>
            </a:lvl5pPr>
            <a:lvl6pPr marL="6300008" indent="0">
              <a:buNone/>
              <a:defRPr sz="5512"/>
            </a:lvl6pPr>
            <a:lvl7pPr marL="7560009" indent="0">
              <a:buNone/>
              <a:defRPr sz="5512"/>
            </a:lvl7pPr>
            <a:lvl8pPr marL="8820011" indent="0">
              <a:buNone/>
              <a:defRPr sz="5512"/>
            </a:lvl8pPr>
            <a:lvl9pPr marL="10080012" indent="0">
              <a:buNone/>
              <a:defRPr sz="551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60002" indent="0">
              <a:buNone/>
              <a:defRPr sz="3858"/>
            </a:lvl2pPr>
            <a:lvl3pPr marL="2520003" indent="0">
              <a:buNone/>
              <a:defRPr sz="3307"/>
            </a:lvl3pPr>
            <a:lvl4pPr marL="3780005" indent="0">
              <a:buNone/>
              <a:defRPr sz="2757"/>
            </a:lvl4pPr>
            <a:lvl5pPr marL="5040006" indent="0">
              <a:buNone/>
              <a:defRPr sz="2757"/>
            </a:lvl5pPr>
            <a:lvl6pPr marL="6300008" indent="0">
              <a:buNone/>
              <a:defRPr sz="2757"/>
            </a:lvl6pPr>
            <a:lvl7pPr marL="7560009" indent="0">
              <a:buNone/>
              <a:defRPr sz="2757"/>
            </a:lvl7pPr>
            <a:lvl8pPr marL="8820011" indent="0">
              <a:buNone/>
              <a:defRPr sz="2757"/>
            </a:lvl8pPr>
            <a:lvl9pPr marL="10080012" indent="0">
              <a:buNone/>
              <a:defRPr sz="275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1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1"/>
            <a:ext cx="5669995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9D48-93C1-894B-850C-23FCE8CCA25A}" type="datetimeFigureOut">
              <a:rPr lang="de-DE" smtClean="0"/>
              <a:t>04.01.2025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3" y="33366431"/>
            <a:ext cx="850499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2" y="33366431"/>
            <a:ext cx="5669995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0DDB-7DF6-8C42-ADCC-1EABA9EC61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20003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01" indent="-630001" algn="l" defTabSz="2520003" rtl="0" eaLnBrk="1" latinLnBrk="0" hangingPunct="1">
        <a:lnSpc>
          <a:spcPct val="90000"/>
        </a:lnSpc>
        <a:spcBef>
          <a:spcPts val="2757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2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50004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10005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70007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30009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90010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50012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10014" indent="-630001" algn="l" defTabSz="252000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60002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3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5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40006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300008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9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20011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12" algn="l" defTabSz="2520003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C3F47E-DCBB-A06C-86AA-70A87D9D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80" y="162358"/>
            <a:ext cx="25185012" cy="356750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DF48579-F593-4D67-BD9C-E7208098B758}"/>
              </a:ext>
            </a:extLst>
          </p:cNvPr>
          <p:cNvSpPr/>
          <p:nvPr/>
        </p:nvSpPr>
        <p:spPr>
          <a:xfrm>
            <a:off x="2242963" y="32463611"/>
            <a:ext cx="1335402" cy="1335402"/>
          </a:xfrm>
          <a:prstGeom prst="rect">
            <a:avLst/>
          </a:prstGeom>
          <a:solidFill>
            <a:srgbClr val="F7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157624B-5A63-42F1-9134-0E5C47126FD3}"/>
              </a:ext>
            </a:extLst>
          </p:cNvPr>
          <p:cNvSpPr/>
          <p:nvPr/>
        </p:nvSpPr>
        <p:spPr>
          <a:xfrm>
            <a:off x="3939650" y="32463611"/>
            <a:ext cx="1335402" cy="1335402"/>
          </a:xfrm>
          <a:prstGeom prst="rect">
            <a:avLst/>
          </a:prstGeom>
          <a:solidFill>
            <a:srgbClr val="FFD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528D689-9422-4F32-B2EB-5C362324A8C0}"/>
              </a:ext>
            </a:extLst>
          </p:cNvPr>
          <p:cNvSpPr/>
          <p:nvPr/>
        </p:nvSpPr>
        <p:spPr>
          <a:xfrm>
            <a:off x="5636338" y="32463611"/>
            <a:ext cx="1335402" cy="1335402"/>
          </a:xfrm>
          <a:prstGeom prst="rect">
            <a:avLst/>
          </a:prstGeom>
          <a:solidFill>
            <a:srgbClr val="CBD1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C2AA4A5-0631-40B7-AA2E-B6C3FFEFF6A5}"/>
              </a:ext>
            </a:extLst>
          </p:cNvPr>
          <p:cNvSpPr/>
          <p:nvPr/>
        </p:nvSpPr>
        <p:spPr>
          <a:xfrm>
            <a:off x="7333026" y="32463611"/>
            <a:ext cx="1335402" cy="1335402"/>
          </a:xfrm>
          <a:prstGeom prst="rect">
            <a:avLst/>
          </a:prstGeom>
          <a:solidFill>
            <a:srgbClr val="84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D128C6C-A67A-4E7E-AABA-8980E6F6FA20}"/>
              </a:ext>
            </a:extLst>
          </p:cNvPr>
          <p:cNvSpPr/>
          <p:nvPr/>
        </p:nvSpPr>
        <p:spPr>
          <a:xfrm>
            <a:off x="9029714" y="32463611"/>
            <a:ext cx="1335402" cy="1335402"/>
          </a:xfrm>
          <a:prstGeom prst="rect">
            <a:avLst/>
          </a:prstGeom>
          <a:solidFill>
            <a:srgbClr val="BC9A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3FAC76D-B754-42A7-BAB0-B81E9A02A51E}"/>
              </a:ext>
            </a:extLst>
          </p:cNvPr>
          <p:cNvSpPr/>
          <p:nvPr/>
        </p:nvSpPr>
        <p:spPr>
          <a:xfrm>
            <a:off x="10726402" y="32463611"/>
            <a:ext cx="1335402" cy="1335402"/>
          </a:xfrm>
          <a:prstGeom prst="rect">
            <a:avLst/>
          </a:prstGeom>
          <a:solidFill>
            <a:srgbClr val="8BA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03EBE7E-E431-4F11-939C-1052E51901C2}"/>
              </a:ext>
            </a:extLst>
          </p:cNvPr>
          <p:cNvSpPr/>
          <p:nvPr/>
        </p:nvSpPr>
        <p:spPr>
          <a:xfrm>
            <a:off x="12423090" y="32463611"/>
            <a:ext cx="1335402" cy="1335402"/>
          </a:xfrm>
          <a:prstGeom prst="rect">
            <a:avLst/>
          </a:prstGeom>
          <a:solidFill>
            <a:srgbClr val="A1D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2D8FCC6-4F16-417F-8CD6-6047BD47C0A1}"/>
              </a:ext>
            </a:extLst>
          </p:cNvPr>
          <p:cNvSpPr/>
          <p:nvPr/>
        </p:nvSpPr>
        <p:spPr>
          <a:xfrm>
            <a:off x="14119777" y="32463611"/>
            <a:ext cx="1335402" cy="1335402"/>
          </a:xfrm>
          <a:prstGeom prst="rect">
            <a:avLst/>
          </a:prstGeom>
          <a:solidFill>
            <a:srgbClr val="88C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3CAFEA-417B-4113-ABB6-0B73E4985613}"/>
              </a:ext>
            </a:extLst>
          </p:cNvPr>
          <p:cNvSpPr/>
          <p:nvPr/>
        </p:nvSpPr>
        <p:spPr>
          <a:xfrm>
            <a:off x="15816465" y="32463611"/>
            <a:ext cx="1335402" cy="1335402"/>
          </a:xfrm>
          <a:prstGeom prst="rect">
            <a:avLst/>
          </a:prstGeom>
          <a:solidFill>
            <a:srgbClr val="CEC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257D23F-0C98-4DE4-AE22-EF68ECEE0516}"/>
              </a:ext>
            </a:extLst>
          </p:cNvPr>
          <p:cNvSpPr/>
          <p:nvPr/>
        </p:nvSpPr>
        <p:spPr>
          <a:xfrm>
            <a:off x="17513153" y="32463611"/>
            <a:ext cx="1335402" cy="1335402"/>
          </a:xfrm>
          <a:prstGeom prst="rect">
            <a:avLst/>
          </a:prstGeom>
          <a:solidFill>
            <a:srgbClr val="BEC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76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8C42E53-53AE-407C-9C84-110AA79203F7}"/>
              </a:ext>
            </a:extLst>
          </p:cNvPr>
          <p:cNvCxnSpPr>
            <a:cxnSpLocks/>
          </p:cNvCxnSpPr>
          <p:nvPr/>
        </p:nvCxnSpPr>
        <p:spPr>
          <a:xfrm flipH="1">
            <a:off x="2944984" y="29903057"/>
            <a:ext cx="1632856" cy="202474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7183B67-E6B5-45DB-BA6E-2C3799DB3658}"/>
              </a:ext>
            </a:extLst>
          </p:cNvPr>
          <p:cNvSpPr txBox="1"/>
          <p:nvPr/>
        </p:nvSpPr>
        <p:spPr>
          <a:xfrm>
            <a:off x="4710503" y="29133616"/>
            <a:ext cx="1244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Für Photogrammetrie-Poster nutzen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1C45F59-9704-42F7-BB95-97490D63C215}"/>
              </a:ext>
            </a:extLst>
          </p:cNvPr>
          <p:cNvSpPr/>
          <p:nvPr/>
        </p:nvSpPr>
        <p:spPr>
          <a:xfrm>
            <a:off x="3578365" y="25341669"/>
            <a:ext cx="16313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/>
              <a:t>Diese Vorlage ist für Poster im Format 1000 x 700 mm (Aushang im M-Gebäude)</a:t>
            </a:r>
          </a:p>
          <a:p>
            <a:r>
              <a:rPr lang="de-DE" sz="3600" dirty="0"/>
              <a:t>Für Z-Gebäude </a:t>
            </a:r>
            <a:r>
              <a:rPr lang="de-DE" sz="3600" dirty="0" err="1"/>
              <a:t>Postervorlage</a:t>
            </a:r>
            <a:r>
              <a:rPr lang="de-DE" sz="3600" dirty="0"/>
              <a:t> im Format DIN A1: 594 x 841 mm verwenden!</a:t>
            </a:r>
          </a:p>
          <a:p>
            <a:endParaRPr lang="de-DE" sz="3600" dirty="0"/>
          </a:p>
          <a:p>
            <a:r>
              <a:rPr lang="de-DE" sz="3600" dirty="0"/>
              <a:t>Bitte möglichst wenig Fließtext verwenden. Prägnant formulieren!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9528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08F1290-52E1-9E21-6CED-8AB36B1A4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22163942" y="28105922"/>
            <a:ext cx="1535312" cy="1244482"/>
          </a:xfrm>
          <a:prstGeom prst="rect">
            <a:avLst/>
          </a:prstGeom>
        </p:spPr>
      </p:pic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EF503D1-F70D-71E8-407E-E40F6F15BDA5}"/>
              </a:ext>
            </a:extLst>
          </p:cNvPr>
          <p:cNvSpPr/>
          <p:nvPr/>
        </p:nvSpPr>
        <p:spPr>
          <a:xfrm rot="16200000">
            <a:off x="17109403" y="-599301"/>
            <a:ext cx="8090571" cy="809057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175"/>
                </a:schemeClr>
              </a:gs>
              <a:gs pos="59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 dirty="0"/>
          </a:p>
        </p:txBody>
      </p:sp>
      <p:pic>
        <p:nvPicPr>
          <p:cNvPr id="20" name="Grafik 19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573D39D5-2296-C418-4C98-3F0A99D8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1498255" y="26884614"/>
            <a:ext cx="6802073" cy="5513574"/>
          </a:xfrm>
          <a:prstGeom prst="rect">
            <a:avLst/>
          </a:prstGeom>
        </p:spPr>
      </p:pic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06045C77-04C5-FEA5-A699-E1BF96667C90}"/>
              </a:ext>
            </a:extLst>
          </p:cNvPr>
          <p:cNvCxnSpPr>
            <a:cxnSpLocks/>
          </p:cNvCxnSpPr>
          <p:nvPr/>
        </p:nvCxnSpPr>
        <p:spPr>
          <a:xfrm>
            <a:off x="1498254" y="33057420"/>
            <a:ext cx="222041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1CB95BA-F539-190C-CD98-FE2D7D7E03C8}"/>
              </a:ext>
            </a:extLst>
          </p:cNvPr>
          <p:cNvSpPr txBox="1"/>
          <p:nvPr/>
        </p:nvSpPr>
        <p:spPr>
          <a:xfrm>
            <a:off x="1498255" y="8126474"/>
            <a:ext cx="6802073" cy="1826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kern="0" cap="all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Herausforderung / Hintergrund / Problem</a:t>
            </a:r>
          </a:p>
          <a:p>
            <a:pPr>
              <a:lnSpc>
                <a:spcPts val="4125"/>
              </a:lnSpc>
              <a:spcAft>
                <a:spcPts val="707"/>
              </a:spcAft>
            </a:pP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Lorem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ipsum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dolor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sit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amet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,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conse-tetur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sadipscing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elitr</a:t>
            </a:r>
            <a:endParaRPr lang="de-DE" sz="2946" b="1" kern="0" spc="-25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2828"/>
              </a:lnSpc>
            </a:pP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2828"/>
              </a:lnSpc>
            </a:pP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28"/>
              </a:lnSpc>
            </a:pP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243"/>
              </a:lnSpc>
            </a:pPr>
            <a:r>
              <a:rPr lang="de-DE" sz="2003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VORGEHEN / PROZESS / VORHABEN</a:t>
            </a:r>
            <a:endParaRPr lang="de-DE" sz="2003" dirty="0"/>
          </a:p>
          <a:p>
            <a:pPr>
              <a:lnSpc>
                <a:spcPts val="4243"/>
              </a:lnSpc>
            </a:pPr>
            <a:r>
              <a:rPr lang="de-DE" sz="2946" b="1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Tempor</a:t>
            </a:r>
            <a:r>
              <a:rPr lang="de-DE" sz="2946" b="1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invidunt</a:t>
            </a:r>
            <a:endParaRPr lang="de-DE" sz="2946" b="1" spc="-25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4243"/>
              </a:lnSpc>
            </a:pPr>
            <a:r>
              <a:rPr lang="de-DE" sz="2003" b="1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 et </a:t>
            </a:r>
            <a:r>
              <a:rPr lang="de-DE" sz="2003" b="1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endParaRPr lang="de-DE" sz="200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28"/>
              </a:lnSpc>
            </a:pP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243"/>
              </a:lnSpc>
              <a:spcBef>
                <a:spcPts val="707"/>
              </a:spcBef>
            </a:pPr>
            <a:r>
              <a:rPr lang="de-DE" sz="2003" b="1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b="1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</a:t>
            </a:r>
            <a:endParaRPr lang="de-DE" sz="2003" dirty="0"/>
          </a:p>
          <a:p>
            <a:pPr>
              <a:lnSpc>
                <a:spcPts val="2828"/>
              </a:lnSpc>
            </a:pP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ts val="2828"/>
              </a:lnSpc>
            </a:pPr>
            <a:endParaRPr lang="de-DE" sz="2003" spc="-25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2003" spc="-25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30"/>
              </a:lnSpc>
            </a:pPr>
            <a:endParaRPr lang="de-DE" sz="2081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1C7844-797D-8E60-D6C5-77F9415C628A}"/>
              </a:ext>
            </a:extLst>
          </p:cNvPr>
          <p:cNvSpPr txBox="1"/>
          <p:nvPr/>
        </p:nvSpPr>
        <p:spPr>
          <a:xfrm>
            <a:off x="16900304" y="8126475"/>
            <a:ext cx="6802073" cy="11736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kern="0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ERGEBNIS / LÖSUNG / ERFAHRUNG</a:t>
            </a:r>
          </a:p>
          <a:p>
            <a:pPr>
              <a:lnSpc>
                <a:spcPts val="4243"/>
              </a:lnSpc>
              <a:spcAft>
                <a:spcPts val="707"/>
              </a:spcAft>
            </a:pP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946" b="1" kern="0" spc="-25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59586">
              <a:lnSpc>
                <a:spcPts val="2828"/>
              </a:lnSpc>
            </a:pP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59586"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2828"/>
              </a:lnSpc>
            </a:pP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243"/>
              </a:lnSpc>
            </a:pPr>
            <a:r>
              <a:rPr lang="de-DE" sz="2003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NUTZEN / VORTEIL / USP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7" name="Grafik 16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0CDED470-1780-18D9-5F83-321F2DC9A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9199279" y="8126474"/>
            <a:ext cx="6802073" cy="5513574"/>
          </a:xfrm>
          <a:prstGeom prst="rect">
            <a:avLst/>
          </a:prstGeom>
        </p:spPr>
      </p:pic>
      <p:pic>
        <p:nvPicPr>
          <p:cNvPr id="22" name="Grafik 2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32A70A6E-53E4-64C9-8767-F3B45297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9198952" y="14379188"/>
            <a:ext cx="6802073" cy="5513574"/>
          </a:xfrm>
          <a:prstGeom prst="rect">
            <a:avLst/>
          </a:prstGeom>
        </p:spPr>
      </p:pic>
      <p:pic>
        <p:nvPicPr>
          <p:cNvPr id="24" name="Grafik 23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40540334-91F2-0A3B-5405-0CFB3A8E7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9198952" y="20631901"/>
            <a:ext cx="6802073" cy="5513574"/>
          </a:xfrm>
          <a:prstGeom prst="rect">
            <a:avLst/>
          </a:prstGeom>
        </p:spPr>
      </p:pic>
      <p:pic>
        <p:nvPicPr>
          <p:cNvPr id="34" name="Grafik 33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90A8018-5AAC-4539-8BB7-17AA8D783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5934" r="13066" b="5934"/>
          <a:stretch/>
        </p:blipFill>
        <p:spPr>
          <a:xfrm>
            <a:off x="9198952" y="26884614"/>
            <a:ext cx="6802073" cy="5513574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488505E2-3119-2D83-A8D7-BA3F5B9C781A}"/>
              </a:ext>
            </a:extLst>
          </p:cNvPr>
          <p:cNvSpPr/>
          <p:nvPr/>
        </p:nvSpPr>
        <p:spPr>
          <a:xfrm>
            <a:off x="16900303" y="20631902"/>
            <a:ext cx="6787991" cy="6912299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lang="de-DE" sz="1058">
              <a:noFill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F9CE6DE-1CFB-8C20-01FF-D12E33C50BA8}"/>
              </a:ext>
            </a:extLst>
          </p:cNvPr>
          <p:cNvSpPr txBox="1"/>
          <p:nvPr/>
        </p:nvSpPr>
        <p:spPr>
          <a:xfrm>
            <a:off x="17471755" y="20981725"/>
            <a:ext cx="5646220" cy="6306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FAZIT / AUSBLICK</a:t>
            </a:r>
          </a:p>
          <a:p>
            <a:pPr>
              <a:lnSpc>
                <a:spcPts val="4243"/>
              </a:lnSpc>
              <a:spcAft>
                <a:spcPts val="707"/>
              </a:spcAft>
            </a:pP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946" b="1" kern="0" spc="-25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4243"/>
              </a:lnSpc>
            </a:pPr>
            <a:endParaRPr lang="de-DE" sz="200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091A15C-1E07-7A74-704C-8046156955CF}"/>
              </a:ext>
            </a:extLst>
          </p:cNvPr>
          <p:cNvSpPr/>
          <p:nvPr/>
        </p:nvSpPr>
        <p:spPr>
          <a:xfrm>
            <a:off x="16911263" y="28105922"/>
            <a:ext cx="6787991" cy="4292266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C9484E-D6F5-18FE-4791-321288215C65}"/>
              </a:ext>
            </a:extLst>
          </p:cNvPr>
          <p:cNvSpPr txBox="1"/>
          <p:nvPr/>
        </p:nvSpPr>
        <p:spPr>
          <a:xfrm>
            <a:off x="17471755" y="28482620"/>
            <a:ext cx="5430702" cy="294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kern="0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VERFASSER</a:t>
            </a:r>
          </a:p>
          <a:p>
            <a:pPr>
              <a:lnSpc>
                <a:spcPts val="4243"/>
              </a:lnSpc>
              <a:spcAft>
                <a:spcPts val="707"/>
              </a:spcAft>
            </a:pP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Martin Muster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76B1C3E-808F-4547-859C-EFE91EC97E57}"/>
              </a:ext>
            </a:extLst>
          </p:cNvPr>
          <p:cNvSpPr/>
          <p:nvPr/>
        </p:nvSpPr>
        <p:spPr>
          <a:xfrm>
            <a:off x="0" y="0"/>
            <a:ext cx="25200630" cy="7491269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lang="de-DE" sz="1058" dirty="0">
              <a:noFill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A9E2C3A-E468-4161-A4D9-573230B9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02109" y="490203"/>
            <a:ext cx="7137051" cy="3289874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466DE1E-1B69-457D-A6F6-6153EF7CF68E}"/>
              </a:ext>
            </a:extLst>
          </p:cNvPr>
          <p:cNvSpPr txBox="1"/>
          <p:nvPr/>
        </p:nvSpPr>
        <p:spPr>
          <a:xfrm>
            <a:off x="1498254" y="1407472"/>
            <a:ext cx="11373489" cy="501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5"/>
              </a:lnSpc>
            </a:pPr>
            <a:r>
              <a:rPr lang="de-DE" sz="2946" b="1" kern="0" spc="25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FAKULTÄT GEOINFORMATION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AFAA6B5-48CE-47AF-ADDF-03A41244E481}"/>
              </a:ext>
            </a:extLst>
          </p:cNvPr>
          <p:cNvSpPr txBox="1"/>
          <p:nvPr/>
        </p:nvSpPr>
        <p:spPr>
          <a:xfrm>
            <a:off x="1498253" y="2140442"/>
            <a:ext cx="15458718" cy="360951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380831">
              <a:lnSpc>
                <a:spcPts val="7071"/>
              </a:lnSpc>
              <a:defRPr/>
            </a:pPr>
            <a:r>
              <a:rPr lang="de-DE" sz="4243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Bachelorarbeit</a:t>
            </a:r>
          </a:p>
          <a:p>
            <a:pPr defTabSz="380831">
              <a:lnSpc>
                <a:spcPts val="7071"/>
              </a:lnSpc>
              <a:defRPr/>
            </a:pP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Überschrift mit maximal drei Zeilen </a:t>
            </a:r>
          </a:p>
          <a:p>
            <a:pPr defTabSz="380831">
              <a:lnSpc>
                <a:spcPts val="7071"/>
              </a:lnSpc>
              <a:defRPr/>
            </a:pP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lorectem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porehendus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imil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evender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chillecerem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andi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sinusa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volupi</a:t>
            </a:r>
            <a:endParaRPr lang="de-DE" sz="5893" b="1" kern="0" spc="4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7462FE3-2C3B-4884-9403-147E9CAB38D0}"/>
              </a:ext>
            </a:extLst>
          </p:cNvPr>
          <p:cNvSpPr txBox="1"/>
          <p:nvPr/>
        </p:nvSpPr>
        <p:spPr>
          <a:xfrm>
            <a:off x="1498253" y="5967059"/>
            <a:ext cx="14503098" cy="1017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de-DE" sz="2946" b="1" kern="0" spc="-25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Bearbeiter: Martin Muster</a:t>
            </a:r>
          </a:p>
          <a:p>
            <a:pPr>
              <a:lnSpc>
                <a:spcPts val="4125"/>
              </a:lnSpc>
            </a:pPr>
            <a:r>
              <a:rPr lang="de-DE" sz="2946" b="1" kern="0" spc="-25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Betreuer: Prof. Dr.-Ing. Bert Beispiel, Dr.-Ing. Erik Exempel</a:t>
            </a:r>
          </a:p>
        </p:txBody>
      </p:sp>
      <p:sp>
        <p:nvSpPr>
          <p:cNvPr id="41" name="Rechtwinkliges Dreieck 40">
            <a:extLst>
              <a:ext uri="{FF2B5EF4-FFF2-40B4-BE49-F238E27FC236}">
                <a16:creationId xmlns:a16="http://schemas.microsoft.com/office/drawing/2014/main" id="{B8FF9DA8-E73A-4055-991F-273C3791609B}"/>
              </a:ext>
            </a:extLst>
          </p:cNvPr>
          <p:cNvSpPr/>
          <p:nvPr/>
        </p:nvSpPr>
        <p:spPr>
          <a:xfrm rot="16200000">
            <a:off x="16906190" y="-599393"/>
            <a:ext cx="7678519" cy="88773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175"/>
                </a:schemeClr>
              </a:gs>
              <a:gs pos="59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E18BF84-DAE2-4958-8530-40356E9A7266}"/>
              </a:ext>
            </a:extLst>
          </p:cNvPr>
          <p:cNvSpPr txBox="1"/>
          <p:nvPr/>
        </p:nvSpPr>
        <p:spPr>
          <a:xfrm>
            <a:off x="1498252" y="33431137"/>
            <a:ext cx="6141817" cy="1333807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Hochschule für Technik und </a:t>
            </a:r>
            <a:b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Wirtschaft Dresden</a:t>
            </a:r>
          </a:p>
          <a:p>
            <a:pPr>
              <a:lnSpc>
                <a:spcPts val="2400"/>
              </a:lnSpc>
            </a:pP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Fakultät Geoinformation</a:t>
            </a:r>
            <a:b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Professur Photogrammetrie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4B527EB-BBD3-4732-8548-8AB7E5358CB2}"/>
              </a:ext>
            </a:extLst>
          </p:cNvPr>
          <p:cNvSpPr txBox="1"/>
          <p:nvPr/>
        </p:nvSpPr>
        <p:spPr>
          <a:xfrm>
            <a:off x="6551152" y="33431137"/>
            <a:ext cx="4030097" cy="1026031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</a:p>
          <a:p>
            <a:pPr>
              <a:lnSpc>
                <a:spcPts val="2400"/>
              </a:lnSpc>
            </a:pP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Dr.-Ing. Danilo Schneider</a:t>
            </a:r>
          </a:p>
          <a:p>
            <a:pPr>
              <a:lnSpc>
                <a:spcPts val="2400"/>
              </a:lnSpc>
            </a:pP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www.photogrammetrie.de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10D08B6-460E-4548-8CB0-7D494A7CC9A3}"/>
              </a:ext>
            </a:extLst>
          </p:cNvPr>
          <p:cNvSpPr txBox="1"/>
          <p:nvPr/>
        </p:nvSpPr>
        <p:spPr>
          <a:xfrm>
            <a:off x="13091759" y="33389116"/>
            <a:ext cx="4030097" cy="410478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Zusammenarbeit mit: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88B5693F-3BE5-4936-ABAC-54EF1266F266}"/>
              </a:ext>
            </a:extLst>
          </p:cNvPr>
          <p:cNvSpPr/>
          <p:nvPr/>
        </p:nvSpPr>
        <p:spPr>
          <a:xfrm>
            <a:off x="22566091" y="34593434"/>
            <a:ext cx="1135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000" kern="0" spc="-2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01/2025</a:t>
            </a:r>
            <a:endParaRPr lang="de-DE" sz="2000" dirty="0"/>
          </a:p>
        </p:txBody>
      </p:sp>
      <p:pic>
        <p:nvPicPr>
          <p:cNvPr id="46" name="Grafik 45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978D02CB-4494-4017-8770-DC8D3EED8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6" t="34704" r="9654" b="34704"/>
          <a:stretch/>
        </p:blipFill>
        <p:spPr>
          <a:xfrm>
            <a:off x="13096140" y="33935496"/>
            <a:ext cx="2618990" cy="661104"/>
          </a:xfrm>
          <a:prstGeom prst="rect">
            <a:avLst/>
          </a:prstGeom>
        </p:spPr>
      </p:pic>
      <p:pic>
        <p:nvPicPr>
          <p:cNvPr id="47" name="Grafik 46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95104F67-B288-463A-BB20-BBD211552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7" t="5449" r="9614" b="5449"/>
          <a:stretch/>
        </p:blipFill>
        <p:spPr>
          <a:xfrm>
            <a:off x="16083497" y="33757506"/>
            <a:ext cx="1141676" cy="839094"/>
          </a:xfrm>
          <a:prstGeom prst="rect">
            <a:avLst/>
          </a:prstGeom>
        </p:spPr>
      </p:pic>
      <p:pic>
        <p:nvPicPr>
          <p:cNvPr id="48" name="Grafik 47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7135AC25-398B-4B9D-9095-A58A7346C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1" t="31945" r="9603" b="31945"/>
          <a:stretch/>
        </p:blipFill>
        <p:spPr>
          <a:xfrm>
            <a:off x="17584021" y="33935496"/>
            <a:ext cx="2219450" cy="6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5435D47-4DA9-98F5-AA52-10EE8AEAD00B}"/>
              </a:ext>
            </a:extLst>
          </p:cNvPr>
          <p:cNvSpPr/>
          <p:nvPr/>
        </p:nvSpPr>
        <p:spPr>
          <a:xfrm>
            <a:off x="1498252" y="13133646"/>
            <a:ext cx="10606236" cy="6912299"/>
          </a:xfrm>
          <a:prstGeom prst="rect">
            <a:avLst/>
          </a:prstGeom>
          <a:solidFill>
            <a:srgbClr val="F7A6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84C876-3CF9-6971-2F02-55E9A25F3704}"/>
              </a:ext>
            </a:extLst>
          </p:cNvPr>
          <p:cNvSpPr/>
          <p:nvPr/>
        </p:nvSpPr>
        <p:spPr>
          <a:xfrm>
            <a:off x="0" y="0"/>
            <a:ext cx="25200630" cy="7491269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lang="de-DE" sz="1058" dirty="0">
              <a:noFill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CB4488-3C73-8B7A-5F8B-2C7B7F9A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02109" y="490203"/>
            <a:ext cx="7137051" cy="32898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D6A4BB-3E6F-68D7-AF29-CDCDD336B24F}"/>
              </a:ext>
            </a:extLst>
          </p:cNvPr>
          <p:cNvSpPr txBox="1"/>
          <p:nvPr/>
        </p:nvSpPr>
        <p:spPr>
          <a:xfrm>
            <a:off x="1498254" y="1407472"/>
            <a:ext cx="11373489" cy="501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5"/>
              </a:lnSpc>
            </a:pPr>
            <a:r>
              <a:rPr lang="de-DE" sz="2946" b="1" kern="0" spc="25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FAKULTÄT GEOINFORMATION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1CE946-BF8E-3781-5EB4-3742246282E0}"/>
              </a:ext>
            </a:extLst>
          </p:cNvPr>
          <p:cNvSpPr txBox="1"/>
          <p:nvPr/>
        </p:nvSpPr>
        <p:spPr>
          <a:xfrm>
            <a:off x="1498253" y="2140442"/>
            <a:ext cx="15458718" cy="360951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380831">
              <a:lnSpc>
                <a:spcPts val="7071"/>
              </a:lnSpc>
              <a:defRPr/>
            </a:pPr>
            <a:r>
              <a:rPr lang="de-DE" sz="4243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Bachelorarbeit</a:t>
            </a:r>
          </a:p>
          <a:p>
            <a:pPr defTabSz="380831">
              <a:lnSpc>
                <a:spcPts val="7071"/>
              </a:lnSpc>
              <a:defRPr/>
            </a:pP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Überschrift mit maximal drei Zeilen </a:t>
            </a:r>
          </a:p>
          <a:p>
            <a:pPr defTabSz="380831">
              <a:lnSpc>
                <a:spcPts val="7071"/>
              </a:lnSpc>
              <a:defRPr/>
            </a:pP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lorectem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porehendus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imil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evender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chillecerem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andi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sinusa</a:t>
            </a:r>
            <a:r>
              <a:rPr lang="de-DE" sz="5893" b="1" kern="0" spc="4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893" b="1" kern="0" spc="4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volupi</a:t>
            </a:r>
            <a:endParaRPr lang="de-DE" sz="5893" b="1" kern="0" spc="4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C90004-7894-E16C-A398-52E16757A3FC}"/>
              </a:ext>
            </a:extLst>
          </p:cNvPr>
          <p:cNvSpPr txBox="1"/>
          <p:nvPr/>
        </p:nvSpPr>
        <p:spPr>
          <a:xfrm>
            <a:off x="1498253" y="5967059"/>
            <a:ext cx="14503098" cy="1017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de-DE" sz="2946" b="1" kern="0" spc="-25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Bearbeiter: Martin Muster</a:t>
            </a:r>
          </a:p>
          <a:p>
            <a:pPr>
              <a:lnSpc>
                <a:spcPts val="4125"/>
              </a:lnSpc>
            </a:pPr>
            <a:r>
              <a:rPr lang="de-DE" sz="2946" b="1" kern="0" spc="-25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Betreuer: Prof. Dr.-Ing. Bert Beispiel, Dr.-Ing. Erik Exempel</a:t>
            </a:r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06045C77-04C5-FEA5-A699-E1BF96667C90}"/>
              </a:ext>
            </a:extLst>
          </p:cNvPr>
          <p:cNvCxnSpPr>
            <a:cxnSpLocks/>
          </p:cNvCxnSpPr>
          <p:nvPr/>
        </p:nvCxnSpPr>
        <p:spPr>
          <a:xfrm>
            <a:off x="1498254" y="33057420"/>
            <a:ext cx="222041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1CB95BA-F539-190C-CD98-FE2D7D7E03C8}"/>
              </a:ext>
            </a:extLst>
          </p:cNvPr>
          <p:cNvSpPr txBox="1"/>
          <p:nvPr/>
        </p:nvSpPr>
        <p:spPr>
          <a:xfrm>
            <a:off x="1498254" y="8126474"/>
            <a:ext cx="10606236" cy="4362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kern="0" cap="all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Herausforderung / Hintergrund / Problem</a:t>
            </a:r>
          </a:p>
          <a:p>
            <a:pPr>
              <a:lnSpc>
                <a:spcPts val="4125"/>
              </a:lnSpc>
              <a:spcAft>
                <a:spcPts val="707"/>
              </a:spcAft>
            </a:pP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Lorem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ipsum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dolor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sit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amet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,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conse-tetur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sadipscing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elitr</a:t>
            </a:r>
            <a:endParaRPr lang="de-DE" sz="2946" b="1" kern="0" spc="-25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1C7844-797D-8E60-D6C5-77F9415C628A}"/>
              </a:ext>
            </a:extLst>
          </p:cNvPr>
          <p:cNvSpPr txBox="1"/>
          <p:nvPr/>
        </p:nvSpPr>
        <p:spPr>
          <a:xfrm>
            <a:off x="13096140" y="8126475"/>
            <a:ext cx="10606236" cy="4375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kern="0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ERGEBNIS / LÖSUNG / ERFAHRUNG</a:t>
            </a:r>
          </a:p>
          <a:p>
            <a:pPr>
              <a:lnSpc>
                <a:spcPts val="4243"/>
              </a:lnSpc>
              <a:spcAft>
                <a:spcPts val="707"/>
              </a:spcAft>
            </a:pP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946" b="1" kern="0" spc="-25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946" b="1" kern="0" spc="-25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59586">
              <a:lnSpc>
                <a:spcPts val="2828"/>
              </a:lnSpc>
            </a:pP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59586">
              <a:lnSpc>
                <a:spcPts val="2828"/>
              </a:lnSpc>
            </a:pP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4" name="Grafik 33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90A8018-5AAC-4539-8BB7-17AA8D783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2" t="-842" r="23276" b="1261"/>
          <a:stretch/>
        </p:blipFill>
        <p:spPr>
          <a:xfrm>
            <a:off x="6734960" y="13474878"/>
            <a:ext cx="4983870" cy="622983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AD8772A-0F14-6616-4713-E0335EFDA73D}"/>
              </a:ext>
            </a:extLst>
          </p:cNvPr>
          <p:cNvSpPr txBox="1"/>
          <p:nvPr/>
        </p:nvSpPr>
        <p:spPr>
          <a:xfrm>
            <a:off x="2014600" y="13660366"/>
            <a:ext cx="4046864" cy="302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b="1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 et </a:t>
            </a:r>
            <a:r>
              <a:rPr lang="de-DE" sz="2003" b="1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endParaRPr lang="de-DE" sz="200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28"/>
              </a:lnSpc>
            </a:pP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F24C19F-F55F-4784-A05E-491FDF8D7717}"/>
              </a:ext>
            </a:extLst>
          </p:cNvPr>
          <p:cNvSpPr/>
          <p:nvPr/>
        </p:nvSpPr>
        <p:spPr>
          <a:xfrm>
            <a:off x="1498252" y="20721701"/>
            <a:ext cx="10606236" cy="6912299"/>
          </a:xfrm>
          <a:prstGeom prst="rect">
            <a:avLst/>
          </a:prstGeom>
          <a:solidFill>
            <a:srgbClr val="F7A6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/>
          </a:p>
        </p:txBody>
      </p:sp>
      <p:pic>
        <p:nvPicPr>
          <p:cNvPr id="23" name="Grafik 22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DD68CF69-46F9-40CB-3B69-63C6C8D6C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2" t="-842" r="23276" b="1261"/>
          <a:stretch/>
        </p:blipFill>
        <p:spPr>
          <a:xfrm>
            <a:off x="6734960" y="21062933"/>
            <a:ext cx="4983870" cy="622983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59C3E95B-C7BE-A70D-D9EC-5A963D0BF158}"/>
              </a:ext>
            </a:extLst>
          </p:cNvPr>
          <p:cNvSpPr txBox="1"/>
          <p:nvPr/>
        </p:nvSpPr>
        <p:spPr>
          <a:xfrm>
            <a:off x="2014600" y="21248421"/>
            <a:ext cx="4046864" cy="302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243"/>
              </a:lnSpc>
            </a:pPr>
            <a:r>
              <a:rPr lang="de-DE" sz="2003" b="1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 et </a:t>
            </a:r>
            <a:r>
              <a:rPr lang="de-DE" sz="2003" b="1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endParaRPr lang="de-DE" sz="200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28"/>
              </a:lnSpc>
            </a:pP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spc="-25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de-DE" sz="2003" kern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511DD9E-B899-F557-439D-49AAFB0EF981}"/>
              </a:ext>
            </a:extLst>
          </p:cNvPr>
          <p:cNvSpPr txBox="1"/>
          <p:nvPr/>
        </p:nvSpPr>
        <p:spPr>
          <a:xfrm>
            <a:off x="1498252" y="28174205"/>
            <a:ext cx="10606236" cy="3746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80831">
              <a:lnSpc>
                <a:spcPts val="4243"/>
              </a:lnSpc>
              <a:defRPr/>
            </a:pPr>
            <a:r>
              <a:rPr lang="de-DE" sz="2003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VORGEHEN / PROZESS / VORHABEN</a:t>
            </a:r>
            <a:endParaRPr lang="de-DE" sz="2003" dirty="0">
              <a:solidFill>
                <a:srgbClr val="000000"/>
              </a:solidFill>
              <a:latin typeface="Calibri" panose="020F0502020204030204"/>
            </a:endParaRPr>
          </a:p>
          <a:p>
            <a:pPr defTabSz="380831">
              <a:lnSpc>
                <a:spcPts val="4243"/>
              </a:lnSpc>
              <a:defRPr/>
            </a:pPr>
            <a:r>
              <a:rPr lang="de-DE" sz="2946" b="1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Tempor</a:t>
            </a:r>
            <a:r>
              <a:rPr lang="de-DE" sz="2946" b="1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invidunt</a:t>
            </a:r>
            <a:endParaRPr lang="de-DE" sz="2946" b="1" spc="-25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defTabSz="380831">
              <a:lnSpc>
                <a:spcPts val="4243"/>
              </a:lnSpc>
              <a:defRPr/>
            </a:pPr>
            <a:endParaRPr lang="de-DE" sz="2946" b="1" spc="-25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38D8D24-6FB1-B498-EB6B-EB7DE75A498D}"/>
              </a:ext>
            </a:extLst>
          </p:cNvPr>
          <p:cNvSpPr/>
          <p:nvPr/>
        </p:nvSpPr>
        <p:spPr>
          <a:xfrm>
            <a:off x="13096140" y="13133646"/>
            <a:ext cx="10606236" cy="11070805"/>
          </a:xfrm>
          <a:prstGeom prst="rect">
            <a:avLst/>
          </a:prstGeom>
          <a:solidFill>
            <a:srgbClr val="F7A6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070C217-4513-5DBF-DA70-781984767CC1}"/>
              </a:ext>
            </a:extLst>
          </p:cNvPr>
          <p:cNvSpPr txBox="1"/>
          <p:nvPr/>
        </p:nvSpPr>
        <p:spPr>
          <a:xfrm>
            <a:off x="13612487" y="13491993"/>
            <a:ext cx="9438363" cy="3567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80831">
              <a:lnSpc>
                <a:spcPts val="4243"/>
              </a:lnSpc>
              <a:defRPr/>
            </a:pPr>
            <a:r>
              <a:rPr lang="de-DE" sz="2003" spc="-25" dirty="0">
                <a:solidFill>
                  <a:srgbClr val="E367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NUTZEN / VORTEIL / USP</a:t>
            </a:r>
          </a:p>
          <a:p>
            <a:pPr>
              <a:lnSpc>
                <a:spcPts val="4243"/>
              </a:lnSpc>
              <a:defRPr/>
            </a:pPr>
            <a:r>
              <a:rPr lang="de-DE" sz="2946" b="1" kern="0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Lorem</a:t>
            </a:r>
            <a:r>
              <a:rPr lang="de-DE" sz="2946" b="1" kern="0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ipsum</a:t>
            </a:r>
            <a:r>
              <a:rPr lang="de-DE" sz="2946" b="1" kern="0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dolor</a:t>
            </a:r>
            <a:endParaRPr lang="de-DE" sz="2003" b="1" spc="-25" dirty="0">
              <a:solidFill>
                <a:srgbClr val="E36729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Grafik 31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E2156159-9EA1-22CA-844B-214D03873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" t="5934" r="274" b="5934"/>
          <a:stretch/>
        </p:blipFill>
        <p:spPr>
          <a:xfrm>
            <a:off x="13612487" y="17983212"/>
            <a:ext cx="9505714" cy="5659529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B966A067-0B3C-4BB6-BDA1-28F15786C9F0}"/>
              </a:ext>
            </a:extLst>
          </p:cNvPr>
          <p:cNvSpPr/>
          <p:nvPr/>
        </p:nvSpPr>
        <p:spPr>
          <a:xfrm>
            <a:off x="13096140" y="24902991"/>
            <a:ext cx="10606236" cy="7147689"/>
          </a:xfrm>
          <a:prstGeom prst="rect">
            <a:avLst/>
          </a:prstGeom>
          <a:solidFill>
            <a:srgbClr val="F7A60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0E838F6-1655-21EE-6377-2F61BEA1BA2B}"/>
              </a:ext>
            </a:extLst>
          </p:cNvPr>
          <p:cNvSpPr txBox="1"/>
          <p:nvPr/>
        </p:nvSpPr>
        <p:spPr>
          <a:xfrm>
            <a:off x="13612487" y="25261336"/>
            <a:ext cx="9438363" cy="6665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80831">
              <a:lnSpc>
                <a:spcPts val="4243"/>
              </a:lnSpc>
              <a:defRPr/>
            </a:pPr>
            <a:r>
              <a:rPr lang="de-DE" sz="2003" kern="0" spc="-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FAZIT</a:t>
            </a:r>
          </a:p>
          <a:p>
            <a:pPr defTabSz="380831">
              <a:lnSpc>
                <a:spcPts val="4243"/>
              </a:lnSpc>
              <a:spcAft>
                <a:spcPts val="707"/>
              </a:spcAft>
              <a:defRPr/>
            </a:pPr>
            <a:r>
              <a:rPr lang="de-DE" sz="2946" b="1" kern="0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Sed </a:t>
            </a:r>
            <a:r>
              <a:rPr lang="de-DE" sz="2946" b="1" kern="0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diam</a:t>
            </a:r>
            <a:r>
              <a:rPr lang="de-DE" sz="2946" b="1" kern="0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nonumy</a:t>
            </a:r>
            <a:r>
              <a:rPr lang="de-DE" sz="2946" b="1" kern="0" spc="-25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de-DE" sz="2946" b="1" kern="0" spc="-25" dirty="0" err="1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eirmod</a:t>
            </a:r>
            <a:endParaRPr lang="de-DE" sz="2946" b="1" kern="0" spc="-25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Stet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gubergren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voluptua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takimata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sanctus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consetetur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sadipscing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nonumy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eirmod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36756" indent="-336756" defTabSz="380831">
              <a:lnSpc>
                <a:spcPts val="2828"/>
              </a:lnSpc>
              <a:buFont typeface="Symbol" pitchFamily="2" charset="2"/>
              <a:buChar char="-"/>
              <a:defRPr/>
            </a:pP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invidunt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aliquyam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erat, sed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sz="2003" kern="0" spc="-25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3" kern="0" spc="-25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</a:t>
            </a:r>
            <a:endParaRPr lang="de-DE" sz="2003" kern="0" spc="-2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80831">
              <a:lnSpc>
                <a:spcPts val="4243"/>
              </a:lnSpc>
              <a:defRPr/>
            </a:pPr>
            <a:endParaRPr lang="de-DE" sz="2003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Rechtwinkliges Dreieck 38">
            <a:extLst>
              <a:ext uri="{FF2B5EF4-FFF2-40B4-BE49-F238E27FC236}">
                <a16:creationId xmlns:a16="http://schemas.microsoft.com/office/drawing/2014/main" id="{1C09118D-4562-42B9-87C4-A364D43CE79A}"/>
              </a:ext>
            </a:extLst>
          </p:cNvPr>
          <p:cNvSpPr/>
          <p:nvPr/>
        </p:nvSpPr>
        <p:spPr>
          <a:xfrm rot="16200000">
            <a:off x="16906190" y="-599393"/>
            <a:ext cx="7678519" cy="88773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175"/>
                </a:schemeClr>
              </a:gs>
              <a:gs pos="59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8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1639AFA-CC16-446A-9CAD-282989355643}"/>
              </a:ext>
            </a:extLst>
          </p:cNvPr>
          <p:cNvSpPr txBox="1"/>
          <p:nvPr/>
        </p:nvSpPr>
        <p:spPr>
          <a:xfrm>
            <a:off x="1498252" y="33431137"/>
            <a:ext cx="6141817" cy="1333807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Hochschule für Technik und </a:t>
            </a:r>
            <a:b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Wirtschaft Dresden</a:t>
            </a:r>
          </a:p>
          <a:p>
            <a:pPr>
              <a:lnSpc>
                <a:spcPts val="2400"/>
              </a:lnSpc>
            </a:pP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Fakultät Geoinformation</a:t>
            </a:r>
            <a:b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Professur Photogrammetrie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51A49A6-0306-4FCD-A119-F5392BC442A5}"/>
              </a:ext>
            </a:extLst>
          </p:cNvPr>
          <p:cNvSpPr txBox="1"/>
          <p:nvPr/>
        </p:nvSpPr>
        <p:spPr>
          <a:xfrm>
            <a:off x="6551152" y="33431137"/>
            <a:ext cx="4030097" cy="1026031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</a:p>
          <a:p>
            <a:pPr>
              <a:lnSpc>
                <a:spcPts val="2400"/>
              </a:lnSpc>
            </a:pP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Dr.-Ing. Danilo Schneider</a:t>
            </a:r>
          </a:p>
          <a:p>
            <a:pPr>
              <a:lnSpc>
                <a:spcPts val="2400"/>
              </a:lnSpc>
            </a:pPr>
            <a:r>
              <a:rPr lang="de-DE" sz="2000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www.photogrammetrie.de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94B1A12-9FFC-4432-9A88-987522C75D23}"/>
              </a:ext>
            </a:extLst>
          </p:cNvPr>
          <p:cNvSpPr txBox="1"/>
          <p:nvPr/>
        </p:nvSpPr>
        <p:spPr>
          <a:xfrm>
            <a:off x="13091759" y="33389116"/>
            <a:ext cx="4030097" cy="410478"/>
          </a:xfrm>
          <a:prstGeom prst="rect">
            <a:avLst/>
          </a:prstGeom>
          <a:noFill/>
        </p:spPr>
        <p:txBody>
          <a:bodyPr wrap="square" lIns="0" tIns="0" rIns="0" bIns="101708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Zusammenarbeit mit: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F66B5236-F2B4-4265-9B93-ABCDCEC6925F}"/>
              </a:ext>
            </a:extLst>
          </p:cNvPr>
          <p:cNvSpPr/>
          <p:nvPr/>
        </p:nvSpPr>
        <p:spPr>
          <a:xfrm>
            <a:off x="22566091" y="34631534"/>
            <a:ext cx="1135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000" kern="0" spc="-2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01/2025</a:t>
            </a:r>
            <a:endParaRPr lang="de-DE" sz="2000" dirty="0"/>
          </a:p>
        </p:txBody>
      </p:sp>
      <p:pic>
        <p:nvPicPr>
          <p:cNvPr id="46" name="Grafik 45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9A0EE459-FA8B-416E-9AAE-A12813F13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6" t="34704" r="9654" b="34704"/>
          <a:stretch/>
        </p:blipFill>
        <p:spPr>
          <a:xfrm>
            <a:off x="13096140" y="33935496"/>
            <a:ext cx="2618990" cy="661104"/>
          </a:xfrm>
          <a:prstGeom prst="rect">
            <a:avLst/>
          </a:prstGeom>
        </p:spPr>
      </p:pic>
      <p:pic>
        <p:nvPicPr>
          <p:cNvPr id="47" name="Grafik 46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14527422-85BA-4F53-BCDC-5615C5119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7" t="5449" r="9614" b="5449"/>
          <a:stretch/>
        </p:blipFill>
        <p:spPr>
          <a:xfrm>
            <a:off x="16083497" y="33757506"/>
            <a:ext cx="1141676" cy="839094"/>
          </a:xfrm>
          <a:prstGeom prst="rect">
            <a:avLst/>
          </a:prstGeom>
        </p:spPr>
      </p:pic>
      <p:pic>
        <p:nvPicPr>
          <p:cNvPr id="48" name="Grafik 47" descr="Ein Bild, das Design, weiß enthält.&#10;&#10;Automatisch generierte Beschreibung">
            <a:extLst>
              <a:ext uri="{FF2B5EF4-FFF2-40B4-BE49-F238E27FC236}">
                <a16:creationId xmlns:a16="http://schemas.microsoft.com/office/drawing/2014/main" id="{C63B6564-837C-4302-B3E6-F79DA20F3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1" t="31945" r="9603" b="31945"/>
          <a:stretch/>
        </p:blipFill>
        <p:spPr>
          <a:xfrm>
            <a:off x="17584021" y="33935496"/>
            <a:ext cx="2219450" cy="6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TWD 1">
      <a:dk1>
        <a:srgbClr val="000000"/>
      </a:dk1>
      <a:lt1>
        <a:srgbClr val="FFFFFF"/>
      </a:lt1>
      <a:dk2>
        <a:srgbClr val="EC6608"/>
      </a:dk2>
      <a:lt2>
        <a:srgbClr val="FFDD00"/>
      </a:lt2>
      <a:accent1>
        <a:srgbClr val="CBD00F"/>
      </a:accent1>
      <a:accent2>
        <a:srgbClr val="83BE63"/>
      </a:accent2>
      <a:accent3>
        <a:srgbClr val="BC99C7"/>
      </a:accent3>
      <a:accent4>
        <a:srgbClr val="8BADDB"/>
      </a:accent4>
      <a:accent5>
        <a:srgbClr val="A1D9F7"/>
      </a:accent5>
      <a:accent6>
        <a:srgbClr val="87CCD3"/>
      </a:accent6>
      <a:hlink>
        <a:srgbClr val="CEBFAD"/>
      </a:hlink>
      <a:folHlink>
        <a:srgbClr val="BDC1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WD_SciencePoster_Klassisch2024_A1" id="{8FA4E81F-F4FA-D349-9129-758712E3CFCC}" vid="{7A7E189E-5486-3E49-8022-CA1BED07D65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1652</Words>
  <Application>Microsoft Office PowerPoint</Application>
  <PresentationFormat>Benutzerdefiniert</PresentationFormat>
  <Paragraphs>108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Semibold</vt:lpstr>
      <vt:lpstr>Symbol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Manon Bott</dc:creator>
  <cp:lastModifiedBy>Schneider, Danilo</cp:lastModifiedBy>
  <cp:revision>45</cp:revision>
  <dcterms:created xsi:type="dcterms:W3CDTF">2024-06-17T12:19:41Z</dcterms:created>
  <dcterms:modified xsi:type="dcterms:W3CDTF">2025-01-04T09:58:31Z</dcterms:modified>
</cp:coreProperties>
</file>